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Alexandria"/>
      <p:regular r:id="rId18"/>
    </p:embeddedFont>
    <p:embeddedFont>
      <p:font typeface="Alexandria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  <p:embeddedFont>
      <p:font typeface="Nobile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2-1.png>
</file>

<file path=ppt/media/image-3-1.png>
</file>

<file path=ppt/media/image-3-10.svg>
</file>

<file path=ppt/media/image-3-11.png>
</file>

<file path=ppt/media/image-3-12.sv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3-9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5-8.png>
</file>

<file path=ppt/media/image-5-9.sv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image" Target="../media/image-3-9.png"/><Relationship Id="rId10" Type="http://schemas.openxmlformats.org/officeDocument/2006/relationships/image" Target="../media/image-3-10.svg"/><Relationship Id="rId11" Type="http://schemas.openxmlformats.org/officeDocument/2006/relationships/image" Target="../media/image-3-11.png"/><Relationship Id="rId12" Type="http://schemas.openxmlformats.org/officeDocument/2006/relationships/image" Target="../media/image-3-12.svg"/><Relationship Id="rId13" Type="http://schemas.openxmlformats.org/officeDocument/2006/relationships/slideLayout" Target="../slideLayouts/slideLayout4.xml"/><Relationship Id="rId1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9" Type="http://schemas.openxmlformats.org/officeDocument/2006/relationships/image" Target="../media/image-5-9.svg"/><Relationship Id="rId10" Type="http://schemas.openxmlformats.org/officeDocument/2006/relationships/slideLayout" Target="../slideLayouts/slideLayout6.xml"/><Relationship Id="rId11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79402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Project Title: Cloud Based E-Commerce Platform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3535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Software Development &amp; Construction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0565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Instructors: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75107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Dr. Zunnurain Hussain &amp; Umair Makhdoom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691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B1B27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Members: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9871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B1B27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Muhammad Zubair Akhter &amp; Numan Tahir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58" y="0"/>
            <a:ext cx="14614565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666" y="596146"/>
            <a:ext cx="9704070" cy="677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AWS Architecture: Key Components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8666" y="1707118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666" y="2045137"/>
            <a:ext cx="6448187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5" name="Text 3"/>
          <p:cNvSpPr/>
          <p:nvPr/>
        </p:nvSpPr>
        <p:spPr>
          <a:xfrm>
            <a:off x="758666" y="2214443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Frontend Layer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58666" y="2683192"/>
            <a:ext cx="6448187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Amazon S3 for static files, CloudFront for CDN, S3 for product images.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423547" y="1707118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423547" y="2045137"/>
            <a:ext cx="6448187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9" name="Text 7"/>
          <p:cNvSpPr/>
          <p:nvPr/>
        </p:nvSpPr>
        <p:spPr>
          <a:xfrm>
            <a:off x="7423547" y="2214443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API Layer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7423547" y="2683192"/>
            <a:ext cx="6448187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API Gateway as entry point, securely forwarding requests.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666" y="3756065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58666" y="4094083"/>
            <a:ext cx="6448187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3" name="Text 11"/>
          <p:cNvSpPr/>
          <p:nvPr/>
        </p:nvSpPr>
        <p:spPr>
          <a:xfrm>
            <a:off x="758666" y="4263390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Backend Processing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58666" y="4732139"/>
            <a:ext cx="6448187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Secure VPC with NAT Gateway, AWS Lambda for business logic (order validation/sync).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423547" y="3756065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423547" y="4094083"/>
            <a:ext cx="6448187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7" name="Text 15"/>
          <p:cNvSpPr/>
          <p:nvPr/>
        </p:nvSpPr>
        <p:spPr>
          <a:xfrm>
            <a:off x="7423547" y="4263390"/>
            <a:ext cx="3746897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External Commerce System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423547" y="4732139"/>
            <a:ext cx="6448187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Commercetools for primary commerce engine and database.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758666" y="5805011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05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758666" y="6143030"/>
            <a:ext cx="6448187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21" name="Text 19"/>
          <p:cNvSpPr/>
          <p:nvPr/>
        </p:nvSpPr>
        <p:spPr>
          <a:xfrm>
            <a:off x="758666" y="6312337"/>
            <a:ext cx="2900005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Event-Driven Services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758666" y="6781086"/>
            <a:ext cx="6448187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EventBridge, SQS, SNS for reliable processing and notifications, CloudWatch for logging.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7423547" y="5805011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06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7423547" y="6143030"/>
            <a:ext cx="6448187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25" name="Text 23"/>
          <p:cNvSpPr/>
          <p:nvPr/>
        </p:nvSpPr>
        <p:spPr>
          <a:xfrm>
            <a:off x="7423547" y="6312337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Connectivity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7423547" y="6781086"/>
            <a:ext cx="6448187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Internet Gateway (IGW) and NAT Gateway for secure internet access.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830" y="924282"/>
            <a:ext cx="7668339" cy="1317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ShopSwift: Executive Summary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37830" y="2558058"/>
            <a:ext cx="3728799" cy="2601516"/>
          </a:xfrm>
          <a:prstGeom prst="roundRect">
            <a:avLst>
              <a:gd name="adj" fmla="val 4218"/>
            </a:avLst>
          </a:prstGeom>
          <a:solidFill>
            <a:srgbClr val="F9F9FF"/>
          </a:solidFill>
          <a:ln w="22860">
            <a:solidFill>
              <a:srgbClr val="B8C3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14970" y="2558058"/>
            <a:ext cx="91440" cy="2601516"/>
          </a:xfrm>
          <a:prstGeom prst="roundRect">
            <a:avLst>
              <a:gd name="adj" fmla="val 96834"/>
            </a:avLst>
          </a:prstGeom>
          <a:solidFill>
            <a:srgbClr val="1B54DA"/>
          </a:solidFill>
          <a:ln/>
        </p:spPr>
      </p:sp>
      <p:sp>
        <p:nvSpPr>
          <p:cNvPr id="6" name="Text 3"/>
          <p:cNvSpPr/>
          <p:nvPr/>
        </p:nvSpPr>
        <p:spPr>
          <a:xfrm>
            <a:off x="1040011" y="2791658"/>
            <a:ext cx="3193018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High-Performance &amp; Scalable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040011" y="3576757"/>
            <a:ext cx="3193018" cy="1349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ShopSwift is a modern e-commerce application designed for scalability and seamless user experiences.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7370" y="2558058"/>
            <a:ext cx="3728799" cy="2601516"/>
          </a:xfrm>
          <a:prstGeom prst="roundRect">
            <a:avLst>
              <a:gd name="adj" fmla="val 4218"/>
            </a:avLst>
          </a:prstGeom>
          <a:solidFill>
            <a:srgbClr val="F9F9FF"/>
          </a:solidFill>
          <a:ln w="22860">
            <a:solidFill>
              <a:srgbClr val="B8C3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4510" y="2558058"/>
            <a:ext cx="91440" cy="2601516"/>
          </a:xfrm>
          <a:prstGeom prst="roundRect">
            <a:avLst>
              <a:gd name="adj" fmla="val 96834"/>
            </a:avLst>
          </a:prstGeom>
          <a:solidFill>
            <a:srgbClr val="1B54DA"/>
          </a:solidFill>
          <a:ln/>
        </p:spPr>
      </p:sp>
      <p:sp>
        <p:nvSpPr>
          <p:cNvPr id="10" name="Text 7"/>
          <p:cNvSpPr/>
          <p:nvPr/>
        </p:nvSpPr>
        <p:spPr>
          <a:xfrm>
            <a:off x="4979551" y="2791658"/>
            <a:ext cx="2816423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Dual User Archetypes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4979551" y="3247430"/>
            <a:ext cx="3193018" cy="1349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Serves Customers (browse/purchase) and Administrators (manage inventory/ fulfillment).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37830" y="5370314"/>
            <a:ext cx="3728799" cy="1934885"/>
          </a:xfrm>
          <a:prstGeom prst="roundRect">
            <a:avLst>
              <a:gd name="adj" fmla="val 5671"/>
            </a:avLst>
          </a:prstGeom>
          <a:solidFill>
            <a:srgbClr val="F9F9FF"/>
          </a:solidFill>
          <a:ln w="22860">
            <a:solidFill>
              <a:srgbClr val="B8C3DF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14970" y="5370314"/>
            <a:ext cx="91440" cy="1934885"/>
          </a:xfrm>
          <a:prstGeom prst="roundRect">
            <a:avLst>
              <a:gd name="adj" fmla="val 96834"/>
            </a:avLst>
          </a:prstGeom>
          <a:solidFill>
            <a:srgbClr val="1B54DA"/>
          </a:solidFill>
          <a:ln/>
        </p:spPr>
      </p:sp>
      <p:sp>
        <p:nvSpPr>
          <p:cNvPr id="14" name="Text 11"/>
          <p:cNvSpPr/>
          <p:nvPr/>
        </p:nvSpPr>
        <p:spPr>
          <a:xfrm>
            <a:off x="1040011" y="5603915"/>
            <a:ext cx="3146822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Decoupled Architecture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40011" y="6059686"/>
            <a:ext cx="3193018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Integrates with Commercetools and provides a blueprint for AWS Cloud deployment.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216" y="609005"/>
            <a:ext cx="5537359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Technology Stack</a:t>
            </a:r>
            <a:endParaRPr lang="en-US" sz="43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75216" y="1744028"/>
            <a:ext cx="553641" cy="55364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5216" y="2574488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React 19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75216" y="3053358"/>
            <a:ext cx="64015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ESM-based Frontend Framework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3551" y="1744028"/>
            <a:ext cx="553641" cy="55364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3551" y="2574488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Tailwind CSS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7453551" y="3053358"/>
            <a:ext cx="64016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Utility-first Styling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5216" y="3850600"/>
            <a:ext cx="553641" cy="55364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75216" y="4681061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TypeScript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775216" y="5159931"/>
            <a:ext cx="64015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Type-safe Development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3551" y="3850600"/>
            <a:ext cx="553641" cy="55364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3551" y="4681061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Commercetools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7453551" y="5159931"/>
            <a:ext cx="64016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Headless Commerce Engine</a:t>
            </a:r>
            <a:endParaRPr lang="en-US" sz="17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5216" y="5957173"/>
            <a:ext cx="553641" cy="55364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75216" y="6787634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AWS</a:t>
            </a:r>
            <a:endParaRPr lang="en-US" sz="2150" dirty="0"/>
          </a:p>
        </p:txBody>
      </p:sp>
      <p:sp>
        <p:nvSpPr>
          <p:cNvPr id="17" name="Text 10"/>
          <p:cNvSpPr/>
          <p:nvPr/>
        </p:nvSpPr>
        <p:spPr>
          <a:xfrm>
            <a:off x="775216" y="7266503"/>
            <a:ext cx="64015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Cloud Blueprint (ECS, Kinesis, S3, CloudFront)</a:t>
            </a:r>
            <a:endParaRPr lang="en-US" sz="170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53551" y="5957173"/>
            <a:ext cx="553641" cy="553641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453551" y="6787634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Vite / esm.sh</a:t>
            </a:r>
            <a:endParaRPr lang="en-US" sz="2150" dirty="0"/>
          </a:p>
        </p:txBody>
      </p:sp>
      <p:sp>
        <p:nvSpPr>
          <p:cNvPr id="20" name="Text 12"/>
          <p:cNvSpPr/>
          <p:nvPr/>
        </p:nvSpPr>
        <p:spPr>
          <a:xfrm>
            <a:off x="7453551" y="7266503"/>
            <a:ext cx="64016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Efficient Build Tools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Project Architecture: Headless Approach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715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206115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Responsive SPA for state, user interactions, and client-side routing.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API Service Layer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87596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Centralized hub for OAuth2 authentication and Commercetools requests.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6055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Backend Proxy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54581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Node.js ECS-ready service to secure sensitive API credentials and handle server-side logic.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7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8640" y="431006"/>
            <a:ext cx="6600468" cy="489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Set: Customer Experience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548640" y="1155978"/>
            <a:ext cx="8046720" cy="1545193"/>
          </a:xfrm>
          <a:prstGeom prst="roundRect">
            <a:avLst>
              <a:gd name="adj" fmla="val 426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12946" y="1320284"/>
            <a:ext cx="470178" cy="470178"/>
          </a:xfrm>
          <a:prstGeom prst="roundRect">
            <a:avLst>
              <a:gd name="adj" fmla="val 19446009"/>
            </a:avLst>
          </a:prstGeom>
          <a:solidFill>
            <a:srgbClr val="1B54DA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2248" y="1449586"/>
            <a:ext cx="211574" cy="21157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12946" y="1947148"/>
            <a:ext cx="1959412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Dynamic Storefront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712946" y="2286000"/>
            <a:ext cx="7718108" cy="250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product discovery with high-quality imagery and descriptions.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548640" y="2857857"/>
            <a:ext cx="8046720" cy="1545193"/>
          </a:xfrm>
          <a:prstGeom prst="roundRect">
            <a:avLst>
              <a:gd name="adj" fmla="val 426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712946" y="3022163"/>
            <a:ext cx="470178" cy="470178"/>
          </a:xfrm>
          <a:prstGeom prst="roundRect">
            <a:avLst>
              <a:gd name="adj" fmla="val 19446009"/>
            </a:avLst>
          </a:prstGeom>
          <a:solidFill>
            <a:srgbClr val="1B54DA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2248" y="3151465"/>
            <a:ext cx="211574" cy="21157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12946" y="3649028"/>
            <a:ext cx="229790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Reactive Shopping Cart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712946" y="3987879"/>
            <a:ext cx="7718108" cy="250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Persistent cart management with automatic calculations.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548640" y="4559737"/>
            <a:ext cx="8046720" cy="1545193"/>
          </a:xfrm>
          <a:prstGeom prst="roundRect">
            <a:avLst>
              <a:gd name="adj" fmla="val 426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712946" y="4724043"/>
            <a:ext cx="470178" cy="470178"/>
          </a:xfrm>
          <a:prstGeom prst="roundRect">
            <a:avLst>
              <a:gd name="adj" fmla="val 19446009"/>
            </a:avLst>
          </a:prstGeom>
          <a:solidFill>
            <a:srgbClr val="1B54DA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2248" y="4853345"/>
            <a:ext cx="211574" cy="21157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12946" y="5350907"/>
            <a:ext cx="2192655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Streamlined Checkout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712946" y="5689759"/>
            <a:ext cx="7718108" cy="250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Secure shipping information capture and order submission.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548640" y="6261616"/>
            <a:ext cx="8046720" cy="1545193"/>
          </a:xfrm>
          <a:prstGeom prst="roundRect">
            <a:avLst>
              <a:gd name="adj" fmla="val 426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712946" y="6425922"/>
            <a:ext cx="470178" cy="470178"/>
          </a:xfrm>
          <a:prstGeom prst="roundRect">
            <a:avLst>
              <a:gd name="adj" fmla="val 19446009"/>
            </a:avLst>
          </a:prstGeom>
          <a:solidFill>
            <a:srgbClr val="1B54DA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2248" y="6555224"/>
            <a:ext cx="211574" cy="211574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12946" y="7052786"/>
            <a:ext cx="1959412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Live Notifications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712946" y="7391638"/>
            <a:ext cx="7718108" cy="250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Toast-based feedback system for all major interactions.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6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5784" y="436721"/>
            <a:ext cx="8032433" cy="992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Set: Administrative Management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555784" y="1905476"/>
            <a:ext cx="8032433" cy="1175861"/>
          </a:xfrm>
          <a:prstGeom prst="roundRect">
            <a:avLst>
              <a:gd name="adj" fmla="val 9332"/>
            </a:avLst>
          </a:prstGeom>
          <a:solidFill>
            <a:srgbClr val="F9F9FF"/>
          </a:solidFill>
          <a:ln/>
        </p:spPr>
      </p:sp>
      <p:sp>
        <p:nvSpPr>
          <p:cNvPr id="5" name="Shape 2"/>
          <p:cNvSpPr/>
          <p:nvPr/>
        </p:nvSpPr>
        <p:spPr>
          <a:xfrm>
            <a:off x="555784" y="1882616"/>
            <a:ext cx="8032433" cy="91440"/>
          </a:xfrm>
          <a:prstGeom prst="roundRect">
            <a:avLst>
              <a:gd name="adj" fmla="val 72948"/>
            </a:avLst>
          </a:prstGeom>
          <a:solidFill>
            <a:srgbClr val="1B54DA"/>
          </a:solidFill>
          <a:ln/>
        </p:spPr>
      </p:sp>
      <p:sp>
        <p:nvSpPr>
          <p:cNvPr id="6" name="Shape 3"/>
          <p:cNvSpPr/>
          <p:nvPr/>
        </p:nvSpPr>
        <p:spPr>
          <a:xfrm>
            <a:off x="4333815" y="1667351"/>
            <a:ext cx="476369" cy="476369"/>
          </a:xfrm>
          <a:prstGeom prst="roundRect">
            <a:avLst>
              <a:gd name="adj" fmla="val 191952"/>
            </a:avLst>
          </a:prstGeom>
          <a:solidFill>
            <a:srgbClr val="1B54DA"/>
          </a:solidFill>
          <a:ln/>
        </p:spPr>
      </p:sp>
      <p:sp>
        <p:nvSpPr>
          <p:cNvPr id="7" name="Text 4"/>
          <p:cNvSpPr/>
          <p:nvPr/>
        </p:nvSpPr>
        <p:spPr>
          <a:xfrm>
            <a:off x="4476690" y="1786414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37354" y="2302431"/>
            <a:ext cx="206799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Inventory Dashboard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37354" y="2645688"/>
            <a:ext cx="766929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view of product projections (staged and published).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555784" y="3478173"/>
            <a:ext cx="8032433" cy="1175861"/>
          </a:xfrm>
          <a:prstGeom prst="roundRect">
            <a:avLst>
              <a:gd name="adj" fmla="val 9332"/>
            </a:avLst>
          </a:prstGeom>
          <a:solidFill>
            <a:srgbClr val="F9F9FF"/>
          </a:solidFill>
          <a:ln/>
        </p:spPr>
      </p:sp>
      <p:sp>
        <p:nvSpPr>
          <p:cNvPr id="11" name="Shape 8"/>
          <p:cNvSpPr/>
          <p:nvPr/>
        </p:nvSpPr>
        <p:spPr>
          <a:xfrm>
            <a:off x="555784" y="3455313"/>
            <a:ext cx="8032433" cy="91440"/>
          </a:xfrm>
          <a:prstGeom prst="roundRect">
            <a:avLst>
              <a:gd name="adj" fmla="val 72948"/>
            </a:avLst>
          </a:prstGeom>
          <a:solidFill>
            <a:srgbClr val="1B54DA"/>
          </a:solidFill>
          <a:ln/>
        </p:spPr>
      </p:sp>
      <p:sp>
        <p:nvSpPr>
          <p:cNvPr id="12" name="Shape 9"/>
          <p:cNvSpPr/>
          <p:nvPr/>
        </p:nvSpPr>
        <p:spPr>
          <a:xfrm>
            <a:off x="4333815" y="3240048"/>
            <a:ext cx="476369" cy="476369"/>
          </a:xfrm>
          <a:prstGeom prst="roundRect">
            <a:avLst>
              <a:gd name="adj" fmla="val 191952"/>
            </a:avLst>
          </a:prstGeom>
          <a:solidFill>
            <a:srgbClr val="1B54DA"/>
          </a:solidFill>
          <a:ln/>
        </p:spPr>
      </p:sp>
      <p:sp>
        <p:nvSpPr>
          <p:cNvPr id="13" name="Text 10"/>
          <p:cNvSpPr/>
          <p:nvPr/>
        </p:nvSpPr>
        <p:spPr>
          <a:xfrm>
            <a:off x="4476690" y="3359110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737354" y="3875127"/>
            <a:ext cx="198512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Price Control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737354" y="4218384"/>
            <a:ext cx="766929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Dynamic price updating with immediate synchronization.</a:t>
            </a:r>
            <a:endParaRPr lang="en-US" sz="1250" dirty="0"/>
          </a:p>
        </p:txBody>
      </p:sp>
      <p:sp>
        <p:nvSpPr>
          <p:cNvPr id="16" name="Shape 13"/>
          <p:cNvSpPr/>
          <p:nvPr/>
        </p:nvSpPr>
        <p:spPr>
          <a:xfrm>
            <a:off x="555784" y="5050869"/>
            <a:ext cx="8032433" cy="1175861"/>
          </a:xfrm>
          <a:prstGeom prst="roundRect">
            <a:avLst>
              <a:gd name="adj" fmla="val 9332"/>
            </a:avLst>
          </a:prstGeom>
          <a:solidFill>
            <a:srgbClr val="F9F9FF"/>
          </a:solidFill>
          <a:ln/>
        </p:spPr>
      </p:sp>
      <p:sp>
        <p:nvSpPr>
          <p:cNvPr id="17" name="Shape 14"/>
          <p:cNvSpPr/>
          <p:nvPr/>
        </p:nvSpPr>
        <p:spPr>
          <a:xfrm>
            <a:off x="555784" y="5028009"/>
            <a:ext cx="8032433" cy="91440"/>
          </a:xfrm>
          <a:prstGeom prst="roundRect">
            <a:avLst>
              <a:gd name="adj" fmla="val 72948"/>
            </a:avLst>
          </a:prstGeom>
          <a:solidFill>
            <a:srgbClr val="1B54DA"/>
          </a:solidFill>
          <a:ln/>
        </p:spPr>
      </p:sp>
      <p:sp>
        <p:nvSpPr>
          <p:cNvPr id="18" name="Shape 15"/>
          <p:cNvSpPr/>
          <p:nvPr/>
        </p:nvSpPr>
        <p:spPr>
          <a:xfrm>
            <a:off x="4333815" y="4812744"/>
            <a:ext cx="476369" cy="476369"/>
          </a:xfrm>
          <a:prstGeom prst="roundRect">
            <a:avLst>
              <a:gd name="adj" fmla="val 191952"/>
            </a:avLst>
          </a:prstGeom>
          <a:solidFill>
            <a:srgbClr val="1B54DA"/>
          </a:solidFill>
          <a:ln/>
        </p:spPr>
      </p:sp>
      <p:sp>
        <p:nvSpPr>
          <p:cNvPr id="19" name="Text 16"/>
          <p:cNvSpPr/>
          <p:nvPr/>
        </p:nvSpPr>
        <p:spPr>
          <a:xfrm>
            <a:off x="4476690" y="4931807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737354" y="5447824"/>
            <a:ext cx="241696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Order Fulfillment Center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737354" y="5791081"/>
            <a:ext cx="766929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Sophisticated interface to track order lifecycles.</a:t>
            </a:r>
            <a:endParaRPr lang="en-US" sz="1250" dirty="0"/>
          </a:p>
        </p:txBody>
      </p:sp>
      <p:sp>
        <p:nvSpPr>
          <p:cNvPr id="22" name="Shape 19"/>
          <p:cNvSpPr/>
          <p:nvPr/>
        </p:nvSpPr>
        <p:spPr>
          <a:xfrm>
            <a:off x="555784" y="6623566"/>
            <a:ext cx="8032433" cy="1175861"/>
          </a:xfrm>
          <a:prstGeom prst="roundRect">
            <a:avLst>
              <a:gd name="adj" fmla="val 9332"/>
            </a:avLst>
          </a:prstGeom>
          <a:solidFill>
            <a:srgbClr val="F9F9FF"/>
          </a:solidFill>
          <a:ln/>
        </p:spPr>
      </p:sp>
      <p:sp>
        <p:nvSpPr>
          <p:cNvPr id="23" name="Shape 20"/>
          <p:cNvSpPr/>
          <p:nvPr/>
        </p:nvSpPr>
        <p:spPr>
          <a:xfrm>
            <a:off x="555784" y="6600706"/>
            <a:ext cx="8032433" cy="91440"/>
          </a:xfrm>
          <a:prstGeom prst="roundRect">
            <a:avLst>
              <a:gd name="adj" fmla="val 72948"/>
            </a:avLst>
          </a:prstGeom>
          <a:solidFill>
            <a:srgbClr val="1B54DA"/>
          </a:solidFill>
          <a:ln/>
        </p:spPr>
      </p:sp>
      <p:sp>
        <p:nvSpPr>
          <p:cNvPr id="24" name="Shape 21"/>
          <p:cNvSpPr/>
          <p:nvPr/>
        </p:nvSpPr>
        <p:spPr>
          <a:xfrm>
            <a:off x="4333815" y="6385441"/>
            <a:ext cx="476369" cy="476369"/>
          </a:xfrm>
          <a:prstGeom prst="roundRect">
            <a:avLst>
              <a:gd name="adj" fmla="val 191952"/>
            </a:avLst>
          </a:prstGeom>
          <a:solidFill>
            <a:srgbClr val="1B54DA"/>
          </a:solidFill>
          <a:ln/>
        </p:spPr>
      </p:sp>
      <p:sp>
        <p:nvSpPr>
          <p:cNvPr id="25" name="Text 22"/>
          <p:cNvSpPr/>
          <p:nvPr/>
        </p:nvSpPr>
        <p:spPr>
          <a:xfrm>
            <a:off x="4476690" y="6504503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1500" dirty="0"/>
          </a:p>
        </p:txBody>
      </p:sp>
      <p:sp>
        <p:nvSpPr>
          <p:cNvPr id="26" name="Text 23"/>
          <p:cNvSpPr/>
          <p:nvPr/>
        </p:nvSpPr>
        <p:spPr>
          <a:xfrm>
            <a:off x="737354" y="7020520"/>
            <a:ext cx="198512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Optimistic UI</a:t>
            </a:r>
            <a:endParaRPr lang="en-US" sz="1550" dirty="0"/>
          </a:p>
        </p:txBody>
      </p:sp>
      <p:sp>
        <p:nvSpPr>
          <p:cNvPr id="27" name="Text 24"/>
          <p:cNvSpPr/>
          <p:nvPr/>
        </p:nvSpPr>
        <p:spPr>
          <a:xfrm>
            <a:off x="737354" y="7363778"/>
            <a:ext cx="766929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Immediate interface updates for lag-free admin actions.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3177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Technical Implementation Details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16304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Authentication &amp; Authorization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389370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Robust role-based access control (RBAC) model.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98802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Admins access inventory/order management; Customers manage profiles/history.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229707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OAuth2 Client Credentials flow with token caching for minimal latency.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281630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Management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4856321" y="3468410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Commercetools Integration: Product Projections for frontend, Products API for admin.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999315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Event-Driven Analytics: Captures user journeys (VIEW_HOME, ADD_TO_CART, PURCHASE) for recommendations and sales reporting.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132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Security Model &amp; AWS Infrastructure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9775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Security Model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3649861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Credential Management: Backend proxy (AWS ECS) hides Client Secrets.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81786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Input Validation: Form data sanitized before transmission.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985867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Secure Routing: Protected views (Admin) shielded by authentication.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2997756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AWS Infrastructure Blueprint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0342721" y="4075152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Frontend Hosting: AWS S3 + Amazon CloudFront for global delivery.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5243155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Compute: AWS Fargate (ECS) for the Node.js API proxy.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641115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Designed for a highly available cloud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461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AWS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456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Diagram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4946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diagram illustrates the cloud-based e-commerce system deployed on AWS, showing user interaction, secure order processing, and notification delivery via scalable cloud services.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2026-01-04T08:07:47Z</dcterms:created>
  <dcterms:modified xsi:type="dcterms:W3CDTF">2026-01-04T08:07:47Z</dcterms:modified>
</cp:coreProperties>
</file>